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78" r:id="rId3"/>
    <p:sldId id="276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0A602-D57D-4247-B3AC-1AB2859C208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E413D-E5C6-4019-904C-E091670F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8F3A9-D087-A04E-BF16-71629CEA18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73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8F3A9-D087-A04E-BF16-71629CEA18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5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8F3A9-D087-A04E-BF16-71629CEA18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79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8F3A9-D087-A04E-BF16-71629CEA18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39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8F3A9-D087-A04E-BF16-71629CEA18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84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8F3A9-D087-A04E-BF16-71629CEA18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56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8F3A9-D087-A04E-BF16-71629CEA18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6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3166-F475-4821-A23A-316E348481A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6193-CD19-41BA-BB2C-7653E477E1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72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3166-F475-4821-A23A-316E348481A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6193-CD19-41BA-BB2C-7653E477E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6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3166-F475-4821-A23A-316E348481A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6193-CD19-41BA-BB2C-7653E477E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8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685800"/>
            <a:ext cx="57912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00201"/>
            <a:ext cx="57912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A449-C937-4EF1-AF4E-DAD133C91D5D}" type="datetimeFigureOut">
              <a:rPr lang="en-US" smtClean="0">
                <a:solidFill>
                  <a:srgbClr val="FFFFFF"/>
                </a:solidFill>
              </a:rPr>
              <a:pPr/>
              <a:t>3/27/2018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1651-D419-449F-8C21-0CC343CADB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1" y="1828800"/>
            <a:ext cx="41783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271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Presentation title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84CA-5403-4569-B873-2F7B596D59B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4964" y="648349"/>
            <a:ext cx="11522075" cy="32861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4800" y="334803"/>
            <a:ext cx="11521784" cy="30439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84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3166-F475-4821-A23A-316E348481A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6193-CD19-41BA-BB2C-7653E477E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9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3166-F475-4821-A23A-316E348481A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6193-CD19-41BA-BB2C-7653E477E1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82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3166-F475-4821-A23A-316E348481A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6193-CD19-41BA-BB2C-7653E477E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1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3166-F475-4821-A23A-316E348481A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6193-CD19-41BA-BB2C-7653E477E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7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3166-F475-4821-A23A-316E348481A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6193-CD19-41BA-BB2C-7653E477E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4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3166-F475-4821-A23A-316E348481A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6193-CD19-41BA-BB2C-7653E477E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4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E3166-F475-4821-A23A-316E348481A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4A6193-CD19-41BA-BB2C-7653E477E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1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3166-F475-4821-A23A-316E348481A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6193-CD19-41BA-BB2C-7653E477E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8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42E3166-F475-4821-A23A-316E348481A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4A6193-CD19-41BA-BB2C-7653E477E10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51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Health Information Exchange(HIE) Framework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0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cs typeface="Avenir Light"/>
              </a:rPr>
              <a:t>Health Management </a:t>
            </a:r>
            <a:br>
              <a:rPr lang="en-US" dirty="0">
                <a:solidFill>
                  <a:schemeClr val="accent2"/>
                </a:solidFill>
                <a:cs typeface="Avenir Light"/>
              </a:rPr>
            </a:br>
            <a:r>
              <a:rPr lang="en-US" dirty="0">
                <a:solidFill>
                  <a:schemeClr val="accent2"/>
                </a:solidFill>
                <a:cs typeface="Avenir Light"/>
              </a:rPr>
              <a:t>Information System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432" y="2514600"/>
            <a:ext cx="1788912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181600" y="1627606"/>
            <a:ext cx="4572000" cy="4572000"/>
          </a:xfrm>
          <a:prstGeom prst="roundRect">
            <a:avLst/>
          </a:prstGeom>
          <a:gradFill>
            <a:gsLst>
              <a:gs pos="0">
                <a:srgbClr val="009FC8"/>
              </a:gs>
              <a:gs pos="50000">
                <a:schemeClr val="accent1">
                  <a:tint val="44500"/>
                  <a:satMod val="160000"/>
                  <a:lumMod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9F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venir Light"/>
                <a:cs typeface="Avenir Light"/>
              </a:rPr>
              <a:t>A </a:t>
            </a:r>
            <a:r>
              <a:rPr lang="en-US" sz="2400" b="1" dirty="0">
                <a:solidFill>
                  <a:prstClr val="black"/>
                </a:solidFill>
                <a:latin typeface="Avenir Light"/>
                <a:cs typeface="Avenir Light"/>
              </a:rPr>
              <a:t>Health Management Information System </a:t>
            </a:r>
            <a:r>
              <a:rPr lang="en-US" sz="2400" dirty="0">
                <a:solidFill>
                  <a:prstClr val="black"/>
                </a:solidFill>
                <a:latin typeface="Avenir Light"/>
                <a:cs typeface="Avenir Light"/>
              </a:rPr>
              <a:t>is a repository containing the normalized version of aggregate-level content created within the community, after being validated against each of the previous registries.  It is a collection of indicator-centric records for cohorts with information in the exchange.</a:t>
            </a:r>
          </a:p>
        </p:txBody>
      </p:sp>
    </p:spTree>
    <p:extLst>
      <p:ext uri="{BB962C8B-B14F-4D97-AF65-F5344CB8AC3E}">
        <p14:creationId xmlns:p14="http://schemas.microsoft.com/office/powerpoint/2010/main" val="20407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Avenir Light"/>
                <a:cs typeface="Avenir Light"/>
              </a:rPr>
              <a:t>Facility </a:t>
            </a:r>
            <a:r>
              <a:rPr lang="en-US" dirty="0" smtClean="0">
                <a:solidFill>
                  <a:schemeClr val="accent2"/>
                </a:solidFill>
                <a:latin typeface="Avenir Light"/>
                <a:cs typeface="Avenir Light"/>
              </a:rPr>
              <a:t>Registry/KMHFL</a:t>
            </a:r>
            <a:endParaRPr lang="en-US" dirty="0">
              <a:solidFill>
                <a:schemeClr val="accent2"/>
              </a:solidFill>
              <a:latin typeface="Avenir Light"/>
              <a:cs typeface="Avenir Ligh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744" y="2530475"/>
            <a:ext cx="1695257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181600" y="1828800"/>
            <a:ext cx="4572000" cy="4114800"/>
          </a:xfrm>
          <a:prstGeom prst="roundRect">
            <a:avLst/>
          </a:prstGeom>
          <a:gradFill>
            <a:gsLst>
              <a:gs pos="0">
                <a:srgbClr val="009FC8"/>
              </a:gs>
              <a:gs pos="50000">
                <a:schemeClr val="accent1">
                  <a:tint val="44500"/>
                  <a:satMod val="160000"/>
                  <a:lumMod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9F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Avenir Light"/>
                <a:cs typeface="Avenir Light"/>
              </a:rPr>
              <a:t>A </a:t>
            </a:r>
            <a:r>
              <a:rPr lang="en-US" sz="2800" b="1" i="1" dirty="0">
                <a:solidFill>
                  <a:prstClr val="black"/>
                </a:solidFill>
                <a:latin typeface="Avenir Light"/>
                <a:cs typeface="Avenir Light"/>
              </a:rPr>
              <a:t>Health Facility Registry</a:t>
            </a:r>
            <a:r>
              <a:rPr lang="en-US" sz="2800" i="1" dirty="0">
                <a:solidFill>
                  <a:prstClr val="black"/>
                </a:solidFill>
                <a:latin typeface="Avenir Light"/>
                <a:cs typeface="Avenir Light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venir Light"/>
                <a:cs typeface="Avenir Light"/>
              </a:rPr>
              <a:t>serves as a central authority to uniquely identify all places where health services are administered within the country – “Where?”</a:t>
            </a:r>
          </a:p>
        </p:txBody>
      </p:sp>
    </p:spTree>
    <p:extLst>
      <p:ext uri="{BB962C8B-B14F-4D97-AF65-F5344CB8AC3E}">
        <p14:creationId xmlns:p14="http://schemas.microsoft.com/office/powerpoint/2010/main" val="19478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50" y="2528824"/>
            <a:ext cx="1725751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197642" y="1828800"/>
            <a:ext cx="4572000" cy="4114800"/>
          </a:xfrm>
          <a:prstGeom prst="roundRect">
            <a:avLst/>
          </a:prstGeom>
          <a:gradFill>
            <a:gsLst>
              <a:gs pos="0">
                <a:srgbClr val="009FC8"/>
              </a:gs>
              <a:gs pos="50000">
                <a:schemeClr val="accent1">
                  <a:tint val="44500"/>
                  <a:satMod val="160000"/>
                  <a:lumMod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9F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Avenir Light"/>
                <a:cs typeface="Avenir Light"/>
              </a:rPr>
              <a:t>A </a:t>
            </a:r>
            <a:r>
              <a:rPr lang="en-US" sz="2800" b="1" i="1" dirty="0">
                <a:solidFill>
                  <a:prstClr val="black"/>
                </a:solidFill>
                <a:latin typeface="Avenir Light"/>
                <a:cs typeface="Avenir Light"/>
              </a:rPr>
              <a:t>Health Worker Registry</a:t>
            </a:r>
            <a:r>
              <a:rPr lang="en-US" sz="2800" i="1" dirty="0">
                <a:solidFill>
                  <a:prstClr val="black"/>
                </a:solidFill>
                <a:latin typeface="Avenir Light"/>
                <a:cs typeface="Avenir Light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venir Light"/>
                <a:cs typeface="Avenir Light"/>
              </a:rPr>
              <a:t>is the central authority for maintaining the unique identities of health providers within the country – “By whom”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cs typeface="Avenir Light"/>
              </a:rPr>
              <a:t>Health Worker </a:t>
            </a:r>
            <a:r>
              <a:rPr lang="en-US" dirty="0" smtClean="0">
                <a:solidFill>
                  <a:schemeClr val="accent2"/>
                </a:solidFill>
                <a:cs typeface="Avenir Light"/>
              </a:rPr>
              <a:t>Registry/IHRIS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cs typeface="Avenir Light"/>
              </a:rPr>
              <a:t>Health Interoperability Layer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724464"/>
            <a:ext cx="82296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011681" y="3254320"/>
            <a:ext cx="7360920" cy="2652395"/>
          </a:xfrm>
          <a:prstGeom prst="roundRect">
            <a:avLst/>
          </a:prstGeom>
          <a:gradFill>
            <a:gsLst>
              <a:gs pos="0">
                <a:srgbClr val="009FC8"/>
              </a:gs>
              <a:gs pos="50000">
                <a:schemeClr val="accent1">
                  <a:tint val="44500"/>
                  <a:satMod val="160000"/>
                  <a:lumMod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9F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venir Light"/>
                <a:cs typeface="Avenir Light"/>
              </a:rPr>
              <a:t>A </a:t>
            </a:r>
            <a:r>
              <a:rPr lang="en-US" sz="2400" b="1" i="1" dirty="0">
                <a:solidFill>
                  <a:prstClr val="black"/>
                </a:solidFill>
                <a:latin typeface="Avenir Light"/>
                <a:cs typeface="Avenir Light"/>
              </a:rPr>
              <a:t>Health Interoperability Layer</a:t>
            </a:r>
            <a:r>
              <a:rPr lang="en-US" sz="2400" i="1" dirty="0">
                <a:solidFill>
                  <a:prstClr val="black"/>
                </a:solidFill>
                <a:latin typeface="Avenir Light"/>
                <a:cs typeface="Avenir Light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venir Light"/>
                <a:cs typeface="Avenir Light"/>
              </a:rPr>
              <a:t>receives all communications from point of service applications within a health geography, and orchestrates message processing among the point of service application and the hosted infrastructure elements.</a:t>
            </a:r>
          </a:p>
        </p:txBody>
      </p:sp>
    </p:spTree>
    <p:extLst>
      <p:ext uri="{BB962C8B-B14F-4D97-AF65-F5344CB8AC3E}">
        <p14:creationId xmlns:p14="http://schemas.microsoft.com/office/powerpoint/2010/main" val="112346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44134" y="278435"/>
            <a:ext cx="9625126" cy="6035146"/>
            <a:chOff x="2086663" y="104011"/>
            <a:chExt cx="9625126" cy="6035146"/>
          </a:xfrm>
        </p:grpSpPr>
        <p:grpSp>
          <p:nvGrpSpPr>
            <p:cNvPr id="13" name="Group 12"/>
            <p:cNvGrpSpPr/>
            <p:nvPr/>
          </p:nvGrpSpPr>
          <p:grpSpPr>
            <a:xfrm>
              <a:off x="10901669" y="1635782"/>
              <a:ext cx="777224" cy="1091700"/>
              <a:chOff x="9312433" y="187508"/>
              <a:chExt cx="883390" cy="147419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312433" y="187508"/>
                <a:ext cx="883390" cy="920194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9312433" y="923036"/>
                <a:ext cx="88339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289EC2"/>
                    </a:solidFill>
                    <a:latin typeface="Agency FB" panose="020B0503020202020204" pitchFamily="34" charset="0"/>
                  </a:rPr>
                  <a:t>Clinical Officers Council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0833790" y="493229"/>
              <a:ext cx="815560" cy="957652"/>
              <a:chOff x="9312433" y="187508"/>
              <a:chExt cx="883390" cy="1434332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312433" y="187508"/>
                <a:ext cx="883390" cy="920194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9312433" y="923035"/>
                <a:ext cx="883390" cy="698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289EC2"/>
                    </a:solidFill>
                    <a:latin typeface="Agency FB" panose="020B0503020202020204" pitchFamily="34" charset="0"/>
                  </a:rPr>
                  <a:t>Medical Board</a:t>
                </a:r>
                <a:endParaRPr lang="en-US" sz="1400" b="1" dirty="0">
                  <a:solidFill>
                    <a:srgbClr val="289EC2"/>
                  </a:solidFill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0896384" y="3009153"/>
              <a:ext cx="815405" cy="1082851"/>
              <a:chOff x="9312433" y="187508"/>
              <a:chExt cx="883390" cy="1258748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312433" y="187508"/>
                <a:ext cx="883390" cy="920194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9312433" y="923036"/>
                <a:ext cx="8833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289EC2"/>
                    </a:solidFill>
                    <a:latin typeface="Agency FB" panose="020B0503020202020204" pitchFamily="34" charset="0"/>
                  </a:rPr>
                  <a:t>Nursing Council</a:t>
                </a:r>
                <a:endParaRPr lang="en-US" sz="1400" b="1" dirty="0">
                  <a:solidFill>
                    <a:srgbClr val="289EC2"/>
                  </a:solidFill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086663" y="2054400"/>
              <a:ext cx="7781457" cy="983317"/>
              <a:chOff x="2086663" y="2054400"/>
              <a:chExt cx="7781457" cy="98331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6663" y="2054400"/>
                <a:ext cx="7743825" cy="428625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8947098" y="2483025"/>
                <a:ext cx="9210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289EC2"/>
                    </a:solidFill>
                    <a:latin typeface="Agency FB" panose="020B0503020202020204" pitchFamily="34" charset="0"/>
                  </a:rPr>
                  <a:t>IHRIS</a:t>
                </a:r>
                <a:endParaRPr lang="en-US" b="1" dirty="0">
                  <a:solidFill>
                    <a:srgbClr val="289EC2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1762" y="2514497"/>
                <a:ext cx="7822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289EC2"/>
                    </a:solidFill>
                    <a:latin typeface="Agency FB" panose="020B0503020202020204" pitchFamily="34" charset="0"/>
                  </a:rPr>
                  <a:t>KMHFL</a:t>
                </a:r>
                <a:endParaRPr lang="en-US" b="1" dirty="0">
                  <a:solidFill>
                    <a:srgbClr val="289EC2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147094" y="2514497"/>
                <a:ext cx="8456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289EC2"/>
                    </a:solidFill>
                    <a:latin typeface="Agency FB" panose="020B0503020202020204" pitchFamily="34" charset="0"/>
                  </a:rPr>
                  <a:t>HMIS</a:t>
                </a:r>
                <a:endParaRPr lang="en-US" b="1" dirty="0">
                  <a:solidFill>
                    <a:srgbClr val="289EC2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968416" y="2514497"/>
                <a:ext cx="634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289EC2"/>
                    </a:solidFill>
                    <a:latin typeface="Agency FB" panose="020B0503020202020204" pitchFamily="34" charset="0"/>
                  </a:rPr>
                  <a:t>SHR</a:t>
                </a:r>
                <a:endParaRPr lang="en-US" b="1" dirty="0">
                  <a:solidFill>
                    <a:srgbClr val="289EC2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562461" y="2514497"/>
                <a:ext cx="7558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289EC2"/>
                    </a:solidFill>
                    <a:latin typeface="Agency FB" panose="020B0503020202020204" pitchFamily="34" charset="0"/>
                  </a:rPr>
                  <a:t>NUPI</a:t>
                </a:r>
                <a:endParaRPr lang="en-US" b="1" dirty="0">
                  <a:solidFill>
                    <a:srgbClr val="289EC2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179726" y="2514497"/>
                <a:ext cx="10042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289EC2"/>
                    </a:solidFill>
                    <a:latin typeface="Agency FB" panose="020B0503020202020204" pitchFamily="34" charset="0"/>
                  </a:rPr>
                  <a:t>METADATA DICTIONARY</a:t>
                </a:r>
                <a:endParaRPr lang="en-US" sz="1400" b="1" dirty="0">
                  <a:solidFill>
                    <a:srgbClr val="289EC2"/>
                  </a:solidFill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562160" y="104011"/>
              <a:ext cx="718835" cy="830188"/>
              <a:chOff x="5507542" y="248064"/>
              <a:chExt cx="718835" cy="830188"/>
            </a:xfrm>
          </p:grpSpPr>
          <p:sp>
            <p:nvSpPr>
              <p:cNvPr id="40" name="Flowchart: Magnetic Disk 39"/>
              <p:cNvSpPr/>
              <p:nvPr/>
            </p:nvSpPr>
            <p:spPr>
              <a:xfrm>
                <a:off x="5507542" y="248064"/>
                <a:ext cx="718835" cy="830188"/>
              </a:xfrm>
              <a:prstGeom prst="flowChartMagneticDisk">
                <a:avLst/>
              </a:prstGeom>
              <a:solidFill>
                <a:srgbClr val="289EC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507542" y="570768"/>
                <a:ext cx="7188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KHO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535385" y="104011"/>
              <a:ext cx="718835" cy="830188"/>
              <a:chOff x="5507542" y="248064"/>
              <a:chExt cx="718835" cy="830188"/>
            </a:xfrm>
          </p:grpSpPr>
          <p:sp>
            <p:nvSpPr>
              <p:cNvPr id="48" name="Flowchart: Magnetic Disk 47"/>
              <p:cNvSpPr/>
              <p:nvPr/>
            </p:nvSpPr>
            <p:spPr>
              <a:xfrm>
                <a:off x="5507542" y="248064"/>
                <a:ext cx="718835" cy="830188"/>
              </a:xfrm>
              <a:prstGeom prst="flowChartMagneticDisk">
                <a:avLst/>
              </a:prstGeom>
              <a:solidFill>
                <a:srgbClr val="289EC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507542" y="570768"/>
                <a:ext cx="7188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DHIS2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582244" y="104011"/>
              <a:ext cx="718835" cy="830188"/>
              <a:chOff x="5507542" y="248064"/>
              <a:chExt cx="718835" cy="830188"/>
            </a:xfrm>
          </p:grpSpPr>
          <p:sp>
            <p:nvSpPr>
              <p:cNvPr id="51" name="Flowchart: Magnetic Disk 50"/>
              <p:cNvSpPr/>
              <p:nvPr/>
            </p:nvSpPr>
            <p:spPr>
              <a:xfrm>
                <a:off x="5507542" y="248064"/>
                <a:ext cx="718835" cy="830188"/>
              </a:xfrm>
              <a:prstGeom prst="flowChartMagneticDisk">
                <a:avLst/>
              </a:prstGeom>
              <a:solidFill>
                <a:srgbClr val="289EC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507542" y="570768"/>
                <a:ext cx="7188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DSL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3265" y="2985674"/>
              <a:ext cx="257175" cy="66675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4313" y="2926734"/>
              <a:ext cx="257175" cy="66675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0703" y="2883829"/>
              <a:ext cx="257175" cy="66675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4671" y="2895643"/>
              <a:ext cx="257175" cy="66675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6171" y="2852357"/>
              <a:ext cx="257175" cy="666750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11173" y="2852357"/>
              <a:ext cx="257175" cy="66675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904310">
              <a:off x="5977522" y="1080152"/>
              <a:ext cx="264814" cy="66675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7627" y="1080152"/>
              <a:ext cx="257175" cy="66675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8149">
              <a:off x="7232058" y="1117112"/>
              <a:ext cx="257175" cy="66675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034326">
              <a:off x="10039065" y="1268237"/>
              <a:ext cx="257175" cy="66675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0271469" y="1849613"/>
              <a:ext cx="257175" cy="666750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427702">
              <a:off x="10162372" y="2569925"/>
              <a:ext cx="257175" cy="66675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633" y="5186657"/>
              <a:ext cx="1023115" cy="95250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98170" y="5250593"/>
              <a:ext cx="1253844" cy="888564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3436" y="5432974"/>
              <a:ext cx="1348326" cy="706183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3602" y="4506925"/>
              <a:ext cx="257175" cy="66675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6504" y="4550167"/>
              <a:ext cx="257175" cy="66675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92781" y="4578743"/>
              <a:ext cx="257175" cy="66675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739" y="3701991"/>
              <a:ext cx="8555332" cy="72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93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72781" y="1006047"/>
            <a:ext cx="9606331" cy="1091969"/>
            <a:chOff x="2086663" y="2054400"/>
            <a:chExt cx="7781457" cy="98331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6663" y="2054400"/>
              <a:ext cx="7743825" cy="42862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947098" y="2483025"/>
              <a:ext cx="921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289EC2"/>
                  </a:solidFill>
                  <a:latin typeface="Agency FB" panose="020B0503020202020204" pitchFamily="34" charset="0"/>
                </a:rPr>
                <a:t>IHRIS</a:t>
              </a:r>
              <a:endParaRPr lang="en-US" b="1" dirty="0">
                <a:solidFill>
                  <a:srgbClr val="289EC2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21762" y="2514497"/>
              <a:ext cx="782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289EC2"/>
                  </a:solidFill>
                  <a:latin typeface="Agency FB" panose="020B0503020202020204" pitchFamily="34" charset="0"/>
                </a:rPr>
                <a:t>KMHFL</a:t>
              </a:r>
              <a:endParaRPr lang="en-US" b="1" dirty="0">
                <a:solidFill>
                  <a:srgbClr val="289EC2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47094" y="2514497"/>
              <a:ext cx="845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289EC2"/>
                  </a:solidFill>
                  <a:latin typeface="Agency FB" panose="020B0503020202020204" pitchFamily="34" charset="0"/>
                </a:rPr>
                <a:t>HMIS</a:t>
              </a:r>
              <a:endParaRPr lang="en-US" b="1" dirty="0">
                <a:solidFill>
                  <a:srgbClr val="289EC2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68416" y="2514497"/>
              <a:ext cx="634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289EC2"/>
                  </a:solidFill>
                  <a:latin typeface="Agency FB" panose="020B0503020202020204" pitchFamily="34" charset="0"/>
                </a:rPr>
                <a:t>SHR</a:t>
              </a:r>
              <a:endParaRPr lang="en-US" b="1" dirty="0">
                <a:solidFill>
                  <a:srgbClr val="289EC2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62461" y="2514497"/>
              <a:ext cx="755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289EC2"/>
                  </a:solidFill>
                  <a:latin typeface="Agency FB" panose="020B0503020202020204" pitchFamily="34" charset="0"/>
                </a:rPr>
                <a:t>NUPI</a:t>
              </a:r>
              <a:endParaRPr lang="en-US" b="1" dirty="0">
                <a:solidFill>
                  <a:srgbClr val="289EC2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79726" y="2514497"/>
              <a:ext cx="10042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289EC2"/>
                  </a:solidFill>
                  <a:latin typeface="Agency FB" panose="020B0503020202020204" pitchFamily="34" charset="0"/>
                </a:rPr>
                <a:t>METADATA DICTIONARY</a:t>
              </a:r>
              <a:endParaRPr lang="en-US" sz="1400" b="1" dirty="0">
                <a:solidFill>
                  <a:srgbClr val="289EC2"/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09" y="2040223"/>
            <a:ext cx="317487" cy="74042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937" y="1974770"/>
            <a:ext cx="317487" cy="74042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422" y="1927124"/>
            <a:ext cx="317487" cy="74042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156" y="1940244"/>
            <a:ext cx="317487" cy="74042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20" y="1892175"/>
            <a:ext cx="317487" cy="74042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552" y="1892175"/>
            <a:ext cx="317487" cy="74042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662" y="6051112"/>
            <a:ext cx="955906" cy="56953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5" y="2835689"/>
            <a:ext cx="10561692" cy="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206" y="6001567"/>
            <a:ext cx="722855" cy="60535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0" y="4538134"/>
            <a:ext cx="5002125" cy="77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61" y="4479982"/>
            <a:ext cx="4449126" cy="77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515" y="3751767"/>
            <a:ext cx="317487" cy="74042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487" y="3651596"/>
            <a:ext cx="317487" cy="74042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5371012"/>
            <a:ext cx="317487" cy="45155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691" y="5383401"/>
            <a:ext cx="317487" cy="4515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2781" y="4669621"/>
            <a:ext cx="253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</a:rPr>
              <a:t>Jaramogi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Oginga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007812" y="4549741"/>
            <a:ext cx="1561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Faith Medical Clinic Karate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062651" y="3007599"/>
            <a:ext cx="2363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National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510" y="5383401"/>
            <a:ext cx="317487" cy="451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5973" y="5880901"/>
            <a:ext cx="452024" cy="665121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498" y="5343528"/>
            <a:ext cx="317487" cy="451556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100" y="5429345"/>
            <a:ext cx="317487" cy="45155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98" y="5901072"/>
            <a:ext cx="955906" cy="5695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5882" y="5880901"/>
            <a:ext cx="452024" cy="665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16" y="5892825"/>
            <a:ext cx="548554" cy="54855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358" y="5384015"/>
            <a:ext cx="317487" cy="4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370" y="720713"/>
            <a:ext cx="10058400" cy="969542"/>
          </a:xfrm>
        </p:spPr>
        <p:txBody>
          <a:bodyPr/>
          <a:lstStyle/>
          <a:p>
            <a:pPr algn="ctr"/>
            <a:r>
              <a:rPr lang="en-US" b="1" dirty="0" smtClean="0"/>
              <a:t>What We Can Expect</a:t>
            </a:r>
            <a:endParaRPr lang="en-US" b="1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582" y="1794900"/>
            <a:ext cx="9114444" cy="453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9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We Can Expect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36" y="1756360"/>
            <a:ext cx="9017088" cy="4515132"/>
          </a:xfrm>
        </p:spPr>
      </p:pic>
    </p:spTree>
    <p:extLst>
      <p:ext uri="{BB962C8B-B14F-4D97-AF65-F5344CB8AC3E}">
        <p14:creationId xmlns:p14="http://schemas.microsoft.com/office/powerpoint/2010/main" val="6033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We Can Expect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16" y="1737360"/>
            <a:ext cx="8795927" cy="4522433"/>
          </a:xfrm>
        </p:spPr>
      </p:pic>
    </p:spTree>
    <p:extLst>
      <p:ext uri="{BB962C8B-B14F-4D97-AF65-F5344CB8AC3E}">
        <p14:creationId xmlns:p14="http://schemas.microsoft.com/office/powerpoint/2010/main" val="14528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1142"/>
          </a:xfrm>
        </p:spPr>
        <p:txBody>
          <a:bodyPr/>
          <a:lstStyle/>
          <a:p>
            <a:pPr algn="ctr"/>
            <a:r>
              <a:rPr lang="en-US" b="1" dirty="0" smtClean="0"/>
              <a:t>Utopia Of Interoperability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88" y="1798172"/>
            <a:ext cx="8162067" cy="4448210"/>
          </a:xfrm>
        </p:spPr>
      </p:pic>
    </p:spTree>
    <p:extLst>
      <p:ext uri="{BB962C8B-B14F-4D97-AF65-F5344CB8AC3E}">
        <p14:creationId xmlns:p14="http://schemas.microsoft.com/office/powerpoint/2010/main" val="37921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IS A FRAMEWORK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framework </a:t>
            </a:r>
            <a:r>
              <a:rPr lang="en-US" sz="4000" dirty="0"/>
              <a:t>is a real or conceptual structure intended to serve as a support or guide for the building of something that expands the structure into something </a:t>
            </a:r>
            <a:r>
              <a:rPr lang="en-US" sz="4000" dirty="0" smtClean="0"/>
              <a:t>useful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884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8779"/>
          </a:xfrm>
        </p:spPr>
        <p:txBody>
          <a:bodyPr/>
          <a:lstStyle/>
          <a:p>
            <a:pPr algn="ctr"/>
            <a:r>
              <a:rPr lang="en-US" b="1" dirty="0"/>
              <a:t>Utopia Of Interoperability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2" y="1639310"/>
            <a:ext cx="10079278" cy="4004108"/>
          </a:xfrm>
        </p:spPr>
      </p:pic>
    </p:spTree>
    <p:extLst>
      <p:ext uri="{BB962C8B-B14F-4D97-AF65-F5344CB8AC3E}">
        <p14:creationId xmlns:p14="http://schemas.microsoft.com/office/powerpoint/2010/main" val="8133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Benefits Of Using A Framework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Standardization of Efforts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Identifying Common 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Support Innovation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Provides a Governance 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Provides Guidelines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4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78" y="944218"/>
            <a:ext cx="7288696" cy="5486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84CA-5403-4569-B873-2F7B596D59BB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6957" y="228602"/>
            <a:ext cx="9820781" cy="268356"/>
          </a:xfrm>
        </p:spPr>
        <p:txBody>
          <a:bodyPr>
            <a:normAutofit fontScale="90000"/>
          </a:bodyPr>
          <a:lstStyle/>
          <a:p>
            <a:r>
              <a:rPr lang="en-US" dirty="0"/>
              <a:t>Interoperability Above the facility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666A46-365C-4963-BECF-B470A00D97DC}"/>
              </a:ext>
            </a:extLst>
          </p:cNvPr>
          <p:cNvSpPr txBox="1">
            <a:spLocks/>
          </p:cNvSpPr>
          <p:nvPr/>
        </p:nvSpPr>
        <p:spPr>
          <a:xfrm>
            <a:off x="7108989" y="851591"/>
            <a:ext cx="4877602" cy="5390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IL is a broker of information exchange between Facilities and National HIS systems</a:t>
            </a:r>
          </a:p>
          <a:p>
            <a:pPr lvl="1"/>
            <a:r>
              <a:rPr lang="en-US" dirty="0"/>
              <a:t>Each system specifies information it requires from other systems.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r>
              <a:rPr lang="en-US" dirty="0"/>
              <a:t>Variables required by other systems are mapped to a standard enforced by the IL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Data is routed from one system to another through the broker (IL)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spect="1"/>
          </p:cNvSpPr>
          <p:nvPr/>
        </p:nvSpPr>
        <p:spPr>
          <a:xfrm>
            <a:off x="509872" y="2122951"/>
            <a:ext cx="1944710" cy="14166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EMR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8937355" y="2122951"/>
            <a:ext cx="1944710" cy="14166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ADT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862244" y="2122951"/>
            <a:ext cx="1944710" cy="14166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IL</a:t>
            </a:r>
          </a:p>
        </p:txBody>
      </p:sp>
      <p:cxnSp>
        <p:nvCxnSpPr>
          <p:cNvPr id="9" name="Straight Arrow Connector 8"/>
          <p:cNvCxnSpPr>
            <a:cxnSpLocks noChangeAspect="1"/>
          </p:cNvCxnSpPr>
          <p:nvPr/>
        </p:nvCxnSpPr>
        <p:spPr>
          <a:xfrm>
            <a:off x="2454582" y="2535638"/>
            <a:ext cx="2407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 noChangeAspect="1"/>
          </p:cNvCxnSpPr>
          <p:nvPr/>
        </p:nvCxnSpPr>
        <p:spPr>
          <a:xfrm>
            <a:off x="6806954" y="2529198"/>
            <a:ext cx="21304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2557613" y="215986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ORM^R01</a:t>
            </a:r>
          </a:p>
        </p:txBody>
      </p: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914979" y="180459"/>
            <a:ext cx="10515600" cy="6844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IL- Pharmacy Order / Dispense</a:t>
            </a:r>
          </a:p>
        </p:txBody>
      </p: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6844297" y="215342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ORM^R01</a:t>
            </a:r>
          </a:p>
        </p:txBody>
      </p:sp>
      <p:cxnSp>
        <p:nvCxnSpPr>
          <p:cNvPr id="14" name="Straight Arrow Connector 13"/>
          <p:cNvCxnSpPr>
            <a:stCxn id="5" idx="1"/>
            <a:endCxn id="6" idx="3"/>
          </p:cNvCxnSpPr>
          <p:nvPr/>
        </p:nvCxnSpPr>
        <p:spPr>
          <a:xfrm flipH="1">
            <a:off x="6806954" y="2831289"/>
            <a:ext cx="21304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1"/>
            <a:endCxn id="2" idx="3"/>
          </p:cNvCxnSpPr>
          <p:nvPr/>
        </p:nvCxnSpPr>
        <p:spPr>
          <a:xfrm flipH="1">
            <a:off x="2454582" y="2831289"/>
            <a:ext cx="2407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7102541" y="3001018"/>
            <a:ext cx="1750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RDE^01 &amp; SIU^S12</a:t>
            </a:r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4869220" y="5106034"/>
            <a:ext cx="1944710" cy="14166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T4A</a:t>
            </a:r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2712538" y="3163440"/>
            <a:ext cx="1750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RDE^01 &amp; SIU^S12</a:t>
            </a:r>
          </a:p>
        </p:txBody>
      </p:sp>
      <p:sp>
        <p:nvSpPr>
          <p:cNvPr id="17" name="TextBox 16"/>
          <p:cNvSpPr txBox="1">
            <a:spLocks noChangeAspect="1"/>
          </p:cNvSpPr>
          <p:nvPr/>
        </p:nvSpPr>
        <p:spPr>
          <a:xfrm>
            <a:off x="5019381" y="4275556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SIU^S12</a:t>
            </a:r>
          </a:p>
        </p:txBody>
      </p:sp>
      <p:cxnSp>
        <p:nvCxnSpPr>
          <p:cNvPr id="18" name="Straight Arrow Connector 17"/>
          <p:cNvCxnSpPr>
            <a:stCxn id="6" idx="2"/>
            <a:endCxn id="15" idx="0"/>
          </p:cNvCxnSpPr>
          <p:nvPr/>
        </p:nvCxnSpPr>
        <p:spPr>
          <a:xfrm>
            <a:off x="5834599" y="3539627"/>
            <a:ext cx="6976" cy="1566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474120" y="5187995"/>
            <a:ext cx="34832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Clinician will have real-time</a:t>
            </a:r>
          </a:p>
          <a:p>
            <a:r>
              <a:rPr lang="en-US" dirty="0">
                <a:solidFill>
                  <a:srgbClr val="FF0000"/>
                </a:solidFill>
              </a:rPr>
              <a:t>access to dispensing information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Appointment management system </a:t>
            </a:r>
          </a:p>
          <a:p>
            <a:r>
              <a:rPr lang="en-US" dirty="0">
                <a:solidFill>
                  <a:srgbClr val="FF0000"/>
                </a:solidFill>
              </a:rPr>
              <a:t>notified</a:t>
            </a:r>
          </a:p>
        </p:txBody>
      </p:sp>
    </p:spTree>
    <p:extLst>
      <p:ext uri="{BB962C8B-B14F-4D97-AF65-F5344CB8AC3E}">
        <p14:creationId xmlns:p14="http://schemas.microsoft.com/office/powerpoint/2010/main" val="19135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1" grpId="0"/>
      <p:bldP spid="13" grpId="0"/>
      <p:bldP spid="24" grpId="0"/>
      <p:bldP spid="15" grpId="0" animBg="1"/>
      <p:bldP spid="16" grpId="0"/>
      <p:bldP spid="1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753" y="526749"/>
            <a:ext cx="10058400" cy="1043433"/>
          </a:xfrm>
        </p:spPr>
        <p:txBody>
          <a:bodyPr/>
          <a:lstStyle/>
          <a:p>
            <a:pPr algn="ctr"/>
            <a:r>
              <a:rPr lang="en-US" b="1" dirty="0" smtClean="0"/>
              <a:t>Interoperability Currently</a:t>
            </a:r>
            <a:endParaRPr lang="en-US" b="1" dirty="0"/>
          </a:p>
        </p:txBody>
      </p:sp>
      <p:pic>
        <p:nvPicPr>
          <p:cNvPr id="1026" name="Picture 2" descr="healthcare_abstract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90" y="1742781"/>
            <a:ext cx="9704963" cy="451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9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481" y="439408"/>
            <a:ext cx="1016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HIS Landscape / 2 </a:t>
            </a:r>
            <a:br>
              <a:rPr lang="en-US" b="1" dirty="0"/>
            </a:br>
            <a:r>
              <a:rPr lang="en-US" b="1" dirty="0"/>
              <a:t>Current Interoperability Status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1738920" y="1911928"/>
            <a:ext cx="8897113" cy="4246106"/>
            <a:chOff x="213359" y="1533526"/>
            <a:chExt cx="8897113" cy="4425950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1981200" y="5105400"/>
              <a:ext cx="7086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213359" y="1533526"/>
              <a:ext cx="8897113" cy="4425950"/>
              <a:chOff x="213359" y="1533526"/>
              <a:chExt cx="8897113" cy="4425950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6656928" y="2971800"/>
                <a:ext cx="2453544" cy="246221"/>
                <a:chOff x="6705600" y="3195091"/>
                <a:chExt cx="2453544" cy="246221"/>
              </a:xfrm>
            </p:grpSpPr>
            <p:sp>
              <p:nvSpPr>
                <p:cNvPr id="156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6834469" y="3195091"/>
                  <a:ext cx="2324675" cy="2462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Facilities Lacking EMR/HER systems </a:t>
                  </a: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7" name="AutoShape 60"/>
                <p:cNvSpPr>
                  <a:spLocks noChangeArrowheads="1"/>
                </p:cNvSpPr>
                <p:nvPr/>
              </p:nvSpPr>
              <p:spPr bwMode="auto">
                <a:xfrm rot="2700000">
                  <a:off x="6713537" y="3247617"/>
                  <a:ext cx="136525" cy="152400"/>
                </a:xfrm>
                <a:prstGeom prst="plus">
                  <a:avLst>
                    <a:gd name="adj" fmla="val 36806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8843F"/>
                    </a:solidFill>
                    <a:effectLst/>
                    <a:uLnTx/>
                    <a:uFillTx/>
                    <a:latin typeface="OpenSan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13359" y="1533526"/>
                <a:ext cx="8778241" cy="4425950"/>
                <a:chOff x="213359" y="1533526"/>
                <a:chExt cx="8778241" cy="4425950"/>
              </a:xfrm>
            </p:grpSpPr>
            <p:grpSp>
              <p:nvGrpSpPr>
                <p:cNvPr id="86" name="Group 85"/>
                <p:cNvGrpSpPr/>
                <p:nvPr/>
              </p:nvGrpSpPr>
              <p:grpSpPr>
                <a:xfrm>
                  <a:off x="213359" y="1533526"/>
                  <a:ext cx="8778241" cy="4425950"/>
                  <a:chOff x="213359" y="1533526"/>
                  <a:chExt cx="8778241" cy="4425950"/>
                </a:xfrm>
              </p:grpSpPr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213359" y="1533526"/>
                    <a:ext cx="8778241" cy="4425950"/>
                    <a:chOff x="0" y="1766888"/>
                    <a:chExt cx="9138045" cy="4425950"/>
                  </a:xfrm>
                </p:grpSpPr>
                <p:cxnSp>
                  <p:nvCxnSpPr>
                    <p:cNvPr id="90" name="Straight Connector 89"/>
                    <p:cNvCxnSpPr/>
                    <p:nvPr/>
                  </p:nvCxnSpPr>
                  <p:spPr>
                    <a:xfrm>
                      <a:off x="1905000" y="3215434"/>
                      <a:ext cx="70866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1" name="AutoShape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5888" y="2667000"/>
                      <a:ext cx="533400" cy="2438400"/>
                    </a:xfrm>
                    <a:prstGeom prst="upArrow">
                      <a:avLst>
                        <a:gd name="adj1" fmla="val 50000"/>
                        <a:gd name="adj2" fmla="val 114286"/>
                      </a:avLst>
                    </a:prstGeom>
                    <a:solidFill>
                      <a:srgbClr val="FFC000">
                        <a:alpha val="25000"/>
                      </a:srgbClr>
                    </a:solidFill>
                    <a:ln>
                      <a:solidFill>
                        <a:schemeClr val="tx1"/>
                      </a:solidFill>
                      <a:prstDash val="sysDash"/>
                    </a:ln>
                    <a:effectLst/>
                  </p:spPr>
                  <p:txBody>
                    <a:bodyPr vert="eaVert"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843F"/>
                        </a:solidFill>
                        <a:effectLst/>
                        <a:uLnTx/>
                        <a:uFillTx/>
                        <a:latin typeface="OpenSans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92" name="Group 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38400" y="3429000"/>
                      <a:ext cx="1219200" cy="838200"/>
                      <a:chOff x="432" y="2784"/>
                      <a:chExt cx="912" cy="668"/>
                    </a:xfrm>
                  </p:grpSpPr>
                  <p:pic>
                    <p:nvPicPr>
                      <p:cNvPr id="15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" y="2928"/>
                        <a:ext cx="384" cy="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51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" y="2784"/>
                        <a:ext cx="384" cy="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52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" y="3168"/>
                        <a:ext cx="384" cy="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sp>
                    <p:nvSpPr>
                      <p:cNvPr id="153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68" y="2928"/>
                        <a:ext cx="192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843F"/>
                          </a:solidFill>
                          <a:effectLst/>
                          <a:uLnTx/>
                          <a:uFillTx/>
                          <a:latin typeface="OpenSans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4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0" y="3216"/>
                        <a:ext cx="192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843F"/>
                          </a:solidFill>
                          <a:effectLst/>
                          <a:uLnTx/>
                          <a:uFillTx/>
                          <a:latin typeface="OpenSans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5" name="Line 1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200" y="3024"/>
                        <a:ext cx="48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843F"/>
                          </a:solidFill>
                          <a:effectLst/>
                          <a:uLnTx/>
                          <a:uFillTx/>
                          <a:latin typeface="OpenSans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93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55025" y="3393410"/>
                      <a:ext cx="1219200" cy="914400"/>
                      <a:chOff x="432" y="2784"/>
                      <a:chExt cx="912" cy="668"/>
                    </a:xfrm>
                  </p:grpSpPr>
                  <p:pic>
                    <p:nvPicPr>
                      <p:cNvPr id="144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" y="2928"/>
                        <a:ext cx="384" cy="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45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" y="2784"/>
                        <a:ext cx="384" cy="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46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" y="3168"/>
                        <a:ext cx="384" cy="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sp>
                    <p:nvSpPr>
                      <p:cNvPr id="147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68" y="2928"/>
                        <a:ext cx="192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843F"/>
                          </a:solidFill>
                          <a:effectLst/>
                          <a:uLnTx/>
                          <a:uFillTx/>
                          <a:latin typeface="OpenSans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8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0" y="3216"/>
                        <a:ext cx="192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843F"/>
                          </a:solidFill>
                          <a:effectLst/>
                          <a:uLnTx/>
                          <a:uFillTx/>
                          <a:latin typeface="OpenSans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9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200" y="3024"/>
                        <a:ext cx="48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843F"/>
                          </a:solidFill>
                          <a:effectLst/>
                          <a:uLnTx/>
                          <a:uFillTx/>
                          <a:latin typeface="OpenSans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pic>
                  <p:nvPicPr>
                    <p:cNvPr id="94" name="Picture 1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876891" y="3517995"/>
                      <a:ext cx="609600" cy="5397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5" name="Picture 1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203315" y="3539174"/>
                      <a:ext cx="609600" cy="4921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96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62200" y="4143375"/>
                      <a:ext cx="1219200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8843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IQCare</a:t>
                      </a:r>
                      <a:endParaRPr kumimoji="0" lang="et-EE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8843F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97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48942" y="4114800"/>
                      <a:ext cx="1356458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8843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KenyaEMR</a:t>
                      </a:r>
                      <a:endParaRPr kumimoji="0" lang="et-EE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8843F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98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67400" y="4091529"/>
                      <a:ext cx="1371600" cy="2746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8843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Small Clinics</a:t>
                      </a:r>
                      <a:endParaRPr kumimoji="0" lang="et-E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8843F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99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2231" y="4086054"/>
                      <a:ext cx="1752600" cy="2746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8843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Mobile Applications</a:t>
                      </a:r>
                      <a:endParaRPr kumimoji="0" lang="et-E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8843F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p:txBody>
                </p:sp>
                <p:grpSp>
                  <p:nvGrpSpPr>
                    <p:cNvPr id="100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33600" y="5334000"/>
                      <a:ext cx="990600" cy="819150"/>
                      <a:chOff x="288" y="3552"/>
                      <a:chExt cx="672" cy="535"/>
                    </a:xfrm>
                  </p:grpSpPr>
                  <p:pic>
                    <p:nvPicPr>
                      <p:cNvPr id="142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" y="3552"/>
                        <a:ext cx="336" cy="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sp>
                    <p:nvSpPr>
                      <p:cNvPr id="143" name="Text 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8" y="3888"/>
                        <a:ext cx="672" cy="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5000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8843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Arial" charset="0"/>
                          </a:rPr>
                          <a:t>Training</a:t>
                        </a:r>
                        <a:endParaRPr kumimoji="0" lang="et-EE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843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101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05200" y="5181600"/>
                      <a:ext cx="990600" cy="1011238"/>
                      <a:chOff x="1296" y="3360"/>
                      <a:chExt cx="672" cy="755"/>
                    </a:xfrm>
                  </p:grpSpPr>
                  <p:pic>
                    <p:nvPicPr>
                      <p:cNvPr id="14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" y="3360"/>
                        <a:ext cx="582" cy="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sp>
                    <p:nvSpPr>
                      <p:cNvPr id="141" name="Text Box 3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96" y="3888"/>
                        <a:ext cx="672" cy="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5000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8843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Arial" charset="0"/>
                          </a:rPr>
                          <a:t>Lab</a:t>
                        </a:r>
                        <a:endParaRPr kumimoji="0" lang="et-EE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843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102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543800" y="5105400"/>
                      <a:ext cx="914400" cy="1023938"/>
                      <a:chOff x="2304" y="3408"/>
                      <a:chExt cx="672" cy="715"/>
                    </a:xfrm>
                  </p:grpSpPr>
                  <p:pic>
                    <p:nvPicPr>
                      <p:cNvPr id="138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" y="3408"/>
                        <a:ext cx="546" cy="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sp>
                    <p:nvSpPr>
                      <p:cNvPr id="139" name="Text Box 3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04" y="3888"/>
                        <a:ext cx="672" cy="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5000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6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8843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Arial" charset="0"/>
                          </a:rPr>
                          <a:t>HR</a:t>
                        </a:r>
                        <a:endParaRPr kumimoji="0" lang="et-EE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843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103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48400" y="5181600"/>
                      <a:ext cx="1066800" cy="920750"/>
                      <a:chOff x="3504" y="3456"/>
                      <a:chExt cx="720" cy="646"/>
                    </a:xfrm>
                  </p:grpSpPr>
                  <p:pic>
                    <p:nvPicPr>
                      <p:cNvPr id="136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" y="3456"/>
                        <a:ext cx="666" cy="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sp>
                    <p:nvSpPr>
                      <p:cNvPr id="137" name="Text Box 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04" y="3888"/>
                        <a:ext cx="720" cy="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5000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8843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Arial" charset="0"/>
                          </a:rPr>
                          <a:t>Logistics</a:t>
                        </a:r>
                        <a:endParaRPr kumimoji="0" lang="et-EE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843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104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0600" y="5334000"/>
                      <a:ext cx="1143000" cy="812800"/>
                      <a:chOff x="4800" y="3504"/>
                      <a:chExt cx="816" cy="614"/>
                    </a:xfrm>
                  </p:grpSpPr>
                  <p:pic>
                    <p:nvPicPr>
                      <p:cNvPr id="134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4" y="3504"/>
                        <a:ext cx="336" cy="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sp>
                    <p:nvSpPr>
                      <p:cNvPr id="135" name="Text Box 3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800" y="3888"/>
                        <a:ext cx="816" cy="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5000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8843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Arial" charset="0"/>
                          </a:rPr>
                          <a:t>Pharmacy</a:t>
                        </a:r>
                        <a:endParaRPr kumimoji="0" lang="et-EE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843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105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81161" y="1766888"/>
                      <a:ext cx="5191125" cy="676275"/>
                      <a:chOff x="867" y="1209"/>
                      <a:chExt cx="3270" cy="426"/>
                    </a:xfrm>
                  </p:grpSpPr>
                  <p:grpSp>
                    <p:nvGrpSpPr>
                      <p:cNvPr id="130" name="Group 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17" y="1248"/>
                        <a:ext cx="1132" cy="342"/>
                        <a:chOff x="2361" y="1728"/>
                        <a:chExt cx="1132" cy="342"/>
                      </a:xfrm>
                    </p:grpSpPr>
                    <p:pic>
                      <p:nvPicPr>
                        <p:cNvPr id="132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1" y="1728"/>
                          <a:ext cx="780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  <p:pic>
                      <p:nvPicPr>
                        <p:cNvPr id="133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7" y="1728"/>
                          <a:ext cx="316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grpSp>
                  <p:sp>
                    <p:nvSpPr>
                      <p:cNvPr id="131" name="Rectangle 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7" y="1209"/>
                        <a:ext cx="3270" cy="426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rgbClr val="24249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843F"/>
                          </a:solidFill>
                          <a:effectLst/>
                          <a:uLnTx/>
                          <a:uFillTx/>
                          <a:latin typeface="OpenSans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06" name="Text Box 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68497" y="1833562"/>
                      <a:ext cx="1752600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8843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Master Facility List</a:t>
                      </a:r>
                      <a:endParaRPr kumimoji="0" lang="et-E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8843F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07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4472" y="5181600"/>
                      <a:ext cx="6781800" cy="990600"/>
                    </a:xfrm>
                    <a:prstGeom prst="rect">
                      <a:avLst/>
                    </a:prstGeom>
                    <a:noFill/>
                    <a:ln w="1587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843F"/>
                        </a:solidFill>
                        <a:effectLst/>
                        <a:uLnTx/>
                        <a:uFillTx/>
                        <a:latin typeface="Open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33601" y="3429000"/>
                      <a:ext cx="6835627" cy="1219200"/>
                    </a:xfrm>
                    <a:prstGeom prst="rect">
                      <a:avLst/>
                    </a:prstGeom>
                    <a:noFill/>
                    <a:ln w="1587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8843F"/>
                        </a:solidFill>
                        <a:effectLst/>
                        <a:uLnTx/>
                        <a:uFillTx/>
                        <a:latin typeface="Open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" name="AutoShap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14900" y="2594786"/>
                      <a:ext cx="533400" cy="759528"/>
                    </a:xfrm>
                    <a:prstGeom prst="upDownArrow">
                      <a:avLst>
                        <a:gd name="adj1" fmla="val 50000"/>
                        <a:gd name="adj2" fmla="val 22857"/>
                      </a:avLst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  <a:prstDash val="sysDash"/>
                    </a:ln>
                    <a:effectLst/>
                  </p:spPr>
                  <p:txBody>
                    <a:bodyPr vert="eaVert"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843F"/>
                        </a:solidFill>
                        <a:effectLst/>
                        <a:uLnTx/>
                        <a:uFillTx/>
                        <a:latin typeface="Open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0" name="Text Box 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2071554"/>
                      <a:ext cx="1757017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8843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National HMIS </a:t>
                      </a:r>
                      <a:r>
                        <a:rPr kumimoji="0" lang="en-US" sz="1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8843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Level</a:t>
                      </a:r>
                      <a:endParaRPr kumimoji="0" lang="en-US" sz="12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8843F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11" name="AutoShape 55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3798494" y="3375989"/>
                      <a:ext cx="533400" cy="978475"/>
                    </a:xfrm>
                    <a:prstGeom prst="upDownArrow">
                      <a:avLst>
                        <a:gd name="adj1" fmla="val 50000"/>
                        <a:gd name="adj2" fmla="val 22857"/>
                      </a:avLst>
                    </a:prstGeom>
                    <a:noFill/>
                    <a:ln>
                      <a:solidFill>
                        <a:srgbClr val="FF0000"/>
                      </a:solidFill>
                      <a:prstDash val="sysDash"/>
                    </a:ln>
                    <a:effectLst/>
                  </p:spPr>
                  <p:txBody>
                    <a:bodyPr vert="eaVert"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843F"/>
                        </a:solidFill>
                        <a:effectLst/>
                        <a:uLnTx/>
                        <a:uFillTx/>
                        <a:latin typeface="Open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3714848"/>
                      <a:ext cx="1417219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8843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Facility </a:t>
                      </a:r>
                      <a:r>
                        <a:rPr kumimoji="0" lang="en-US" sz="1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8843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Level</a:t>
                      </a:r>
                      <a:endParaRPr kumimoji="0" lang="en-US" sz="12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8843F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13" name="Text Box 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5420769"/>
                      <a:ext cx="1739686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8843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Specialised</a:t>
                      </a:r>
                      <a:r>
                        <a:rPr kumimoji="0" lang="en-US" sz="1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8843F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Applications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8843F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14" name="AutoShape 60"/>
                    <p:cNvSpPr>
                      <a:spLocks noChangeArrowheads="1"/>
                    </p:cNvSpPr>
                    <p:nvPr/>
                  </p:nvSpPr>
                  <p:spPr bwMode="auto">
                    <a:xfrm rot="2700000">
                      <a:off x="3790022" y="3472676"/>
                      <a:ext cx="136525" cy="152400"/>
                    </a:xfrm>
                    <a:prstGeom prst="plus">
                      <a:avLst>
                        <a:gd name="adj" fmla="val 36806"/>
                      </a:avLst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843F"/>
                        </a:solidFill>
                        <a:effectLst/>
                        <a:uLnTx/>
                        <a:uFillTx/>
                        <a:latin typeface="Open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52532" y="3429000"/>
                      <a:ext cx="1537600" cy="2462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Limited  Data Exchange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16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093971" y="2893013"/>
                      <a:ext cx="3044074" cy="2462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Manual data reporting prone to transcription errors 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17" name="AutoShape 60"/>
                    <p:cNvSpPr>
                      <a:spLocks noChangeArrowheads="1"/>
                    </p:cNvSpPr>
                    <p:nvPr/>
                  </p:nvSpPr>
                  <p:spPr bwMode="auto">
                    <a:xfrm rot="2700000">
                      <a:off x="5968748" y="2949154"/>
                      <a:ext cx="136525" cy="152400"/>
                    </a:xfrm>
                    <a:prstGeom prst="plus">
                      <a:avLst>
                        <a:gd name="adj" fmla="val 36806"/>
                      </a:avLst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843F"/>
                        </a:solidFill>
                        <a:effectLst/>
                        <a:uLnTx/>
                        <a:uFillTx/>
                        <a:latin typeface="OpenSans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11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949360" y="3556970"/>
                      <a:ext cx="579279" cy="5373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119" name="AutoShape 55"/>
                    <p:cNvSpPr>
                      <a:spLocks noChangeArrowheads="1"/>
                    </p:cNvSpPr>
                    <p:nvPr/>
                  </p:nvSpPr>
                  <p:spPr bwMode="auto">
                    <a:xfrm rot="1915354">
                      <a:off x="2904098" y="2321426"/>
                      <a:ext cx="533400" cy="1306248"/>
                    </a:xfrm>
                    <a:prstGeom prst="upDownArrow">
                      <a:avLst>
                        <a:gd name="adj1" fmla="val 50000"/>
                        <a:gd name="adj2" fmla="val 22857"/>
                      </a:avLst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1"/>
                      </a:solidFill>
                      <a:prstDash val="sysDash"/>
                    </a:ln>
                    <a:effectLst/>
                  </p:spPr>
                  <p:txBody>
                    <a:bodyPr vert="eaVert"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843F"/>
                        </a:solidFill>
                        <a:effectLst/>
                        <a:uLnTx/>
                        <a:uFillTx/>
                        <a:latin typeface="Open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72755" y="2641746"/>
                      <a:ext cx="1943161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33DC3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Some EMRs capable of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33DC3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automatically transmitting data 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33DC3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21" name="AutoShap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8700" y="4579702"/>
                      <a:ext cx="533400" cy="759528"/>
                    </a:xfrm>
                    <a:prstGeom prst="upDownArrow">
                      <a:avLst>
                        <a:gd name="adj1" fmla="val 50000"/>
                        <a:gd name="adj2" fmla="val 22857"/>
                      </a:avLst>
                    </a:prstGeom>
                    <a:noFill/>
                    <a:ln>
                      <a:solidFill>
                        <a:srgbClr val="FF0000"/>
                      </a:solidFill>
                      <a:prstDash val="sysDash"/>
                    </a:ln>
                    <a:effectLst/>
                  </p:spPr>
                  <p:txBody>
                    <a:bodyPr vert="eaVert"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8843F"/>
                        </a:solidFill>
                        <a:effectLst/>
                        <a:uLnTx/>
                        <a:uFillTx/>
                        <a:latin typeface="OpenSans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22" name="Group 121"/>
                    <p:cNvGrpSpPr/>
                    <p:nvPr/>
                  </p:nvGrpSpPr>
                  <p:grpSpPr>
                    <a:xfrm>
                      <a:off x="2875547" y="4668679"/>
                      <a:ext cx="1721537" cy="246221"/>
                      <a:chOff x="2875547" y="4668679"/>
                      <a:chExt cx="1721537" cy="246221"/>
                    </a:xfrm>
                  </p:grpSpPr>
                  <p:sp>
                    <p:nvSpPr>
                      <p:cNvPr id="128" name="Text Box 5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059484" y="4668679"/>
                        <a:ext cx="1537600" cy="246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Arial" charset="0"/>
                          </a:rPr>
                          <a:t>Limited  Data Exchange</a:t>
                        </a:r>
                        <a:endPara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29" name="AutoShape 60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">
                        <a:off x="2883484" y="4754100"/>
                        <a:ext cx="136525" cy="152400"/>
                      </a:xfrm>
                      <a:prstGeom prst="plus">
                        <a:avLst>
                          <a:gd name="adj" fmla="val 36806"/>
                        </a:avLst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843F"/>
                          </a:solidFill>
                          <a:effectLst/>
                          <a:uLnTx/>
                          <a:uFillTx/>
                          <a:latin typeface="OpenSans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23" name="Oval 122"/>
                    <p:cNvSpPr/>
                    <p:nvPr/>
                  </p:nvSpPr>
                  <p:spPr>
                    <a:xfrm>
                      <a:off x="6939835" y="3510865"/>
                      <a:ext cx="778904" cy="546880"/>
                    </a:xfrm>
                    <a:prstGeom prst="ellipse">
                      <a:avLst/>
                    </a:prstGeom>
                    <a:solidFill>
                      <a:srgbClr val="FFC000">
                        <a:alpha val="25000"/>
                      </a:srgbClr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4" name="AutoShap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90270" y="4460130"/>
                      <a:ext cx="533400" cy="759528"/>
                    </a:xfrm>
                    <a:prstGeom prst="upDownArrow">
                      <a:avLst>
                        <a:gd name="adj1" fmla="val 50000"/>
                        <a:gd name="adj2" fmla="val 22857"/>
                      </a:avLst>
                    </a:prstGeom>
                    <a:noFill/>
                    <a:ln>
                      <a:solidFill>
                        <a:srgbClr val="FF0000"/>
                      </a:solidFill>
                      <a:prstDash val="sysDash"/>
                    </a:ln>
                    <a:effectLst/>
                  </p:spPr>
                  <p:txBody>
                    <a:bodyPr vert="eaVert"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8843F"/>
                        </a:solidFill>
                        <a:effectLst/>
                        <a:uLnTx/>
                        <a:uFillTx/>
                        <a:latin typeface="OpenSans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25" name="Group 124"/>
                    <p:cNvGrpSpPr/>
                    <p:nvPr/>
                  </p:nvGrpSpPr>
                  <p:grpSpPr>
                    <a:xfrm>
                      <a:off x="7182231" y="4721813"/>
                      <a:ext cx="1634459" cy="246221"/>
                      <a:chOff x="2875547" y="4721860"/>
                      <a:chExt cx="1634459" cy="246221"/>
                    </a:xfrm>
                  </p:grpSpPr>
                  <p:sp>
                    <p:nvSpPr>
                      <p:cNvPr id="126" name="Text Box 5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972406" y="4721860"/>
                        <a:ext cx="1537600" cy="246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200"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Arial" charset="0"/>
                          </a:rPr>
                          <a:t>Limited  Data Exchange</a:t>
                        </a:r>
                        <a:endPara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27" name="AutoShape 60"/>
                      <p:cNvSpPr>
                        <a:spLocks noChangeArrowheads="1"/>
                      </p:cNvSpPr>
                      <p:nvPr/>
                    </p:nvSpPr>
                    <p:spPr bwMode="auto">
                      <a:xfrm rot="2700000">
                        <a:off x="2883484" y="4754100"/>
                        <a:ext cx="136525" cy="152400"/>
                      </a:xfrm>
                      <a:prstGeom prst="plus">
                        <a:avLst>
                          <a:gd name="adj" fmla="val 36806"/>
                        </a:avLst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843F"/>
                          </a:solidFill>
                          <a:effectLst/>
                          <a:uLnTx/>
                          <a:uFillTx/>
                          <a:latin typeface="OpenSans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pic>
                <p:nvPicPr>
                  <p:cNvPr id="89" name="Picture 88"/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209800" y="1600200"/>
                    <a:ext cx="1524000" cy="56270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5486400" y="1905000"/>
                  <a:ext cx="1752600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8843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Viral Load/EID</a:t>
                  </a:r>
                  <a:endParaRPr kumimoji="0" lang="et-EE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843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286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OpenHIE</a:t>
            </a:r>
            <a:r>
              <a:rPr lang="en-US" b="1" dirty="0" smtClean="0"/>
              <a:t> Architecture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</a:t>
            </a:r>
            <a:r>
              <a:rPr lang="en-US" sz="4000" b="1" dirty="0" err="1" smtClean="0"/>
              <a:t>OpenHIE</a:t>
            </a:r>
            <a:r>
              <a:rPr lang="en-US" sz="4000" b="1" dirty="0" smtClean="0"/>
              <a:t> architecture </a:t>
            </a:r>
            <a:r>
              <a:rPr lang="en-US" sz="4000" dirty="0" smtClean="0"/>
              <a:t>supports interoperability by creating a framework that maximally leverages health information standards, enables flexible implementation by country partners, and supports interchangeability of individual components.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38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040"/>
            <a:ext cx="10160000" cy="1143000"/>
          </a:xfrm>
        </p:spPr>
        <p:txBody>
          <a:bodyPr/>
          <a:lstStyle/>
          <a:p>
            <a:pPr algn="ctr"/>
            <a:r>
              <a:rPr lang="en-US" b="1" dirty="0" err="1" smtClean="0"/>
              <a:t>OpenHIE</a:t>
            </a:r>
            <a:r>
              <a:rPr lang="en-US" b="1" dirty="0" smtClean="0"/>
              <a:t> Framework</a:t>
            </a:r>
            <a:endParaRPr lang="en-US" b="1" dirty="0"/>
          </a:p>
        </p:txBody>
      </p:sp>
      <p:pic>
        <p:nvPicPr>
          <p:cNvPr id="4" name="Picture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5" y="1204967"/>
            <a:ext cx="9726592" cy="4667857"/>
          </a:xfrm>
        </p:spPr>
      </p:pic>
      <p:sp>
        <p:nvSpPr>
          <p:cNvPr id="5" name="TextBox 4"/>
          <p:cNvSpPr txBox="1"/>
          <p:nvPr/>
        </p:nvSpPr>
        <p:spPr>
          <a:xfrm>
            <a:off x="1995001" y="5872824"/>
            <a:ext cx="73891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2D050"/>
                </a:solidFill>
              </a:rPr>
              <a:t>Sharing Data to Improve Health Outcomes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cs typeface="Avenir Light"/>
              </a:rPr>
              <a:t>Terminology </a:t>
            </a:r>
            <a:r>
              <a:rPr lang="en-US" dirty="0" smtClean="0">
                <a:solidFill>
                  <a:schemeClr val="accent2"/>
                </a:solidFill>
                <a:cs typeface="Avenir Light"/>
              </a:rPr>
              <a:t>Service/ Metadata Dictionary</a:t>
            </a:r>
            <a:endParaRPr lang="en-US" dirty="0">
              <a:solidFill>
                <a:schemeClr val="accent2"/>
              </a:solidFill>
              <a:cs typeface="Avenir 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64" y="2567455"/>
            <a:ext cx="2277750" cy="2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637189" y="1826454"/>
            <a:ext cx="4572000" cy="41148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venir Light"/>
                <a:cs typeface="Avenir Light"/>
              </a:rPr>
              <a:t>A </a:t>
            </a:r>
            <a:r>
              <a:rPr lang="en-US" sz="2400" b="1" i="1" dirty="0">
                <a:solidFill>
                  <a:prstClr val="black"/>
                </a:solidFill>
                <a:latin typeface="Avenir Light"/>
                <a:cs typeface="Avenir Light"/>
              </a:rPr>
              <a:t>Terminology Service </a:t>
            </a:r>
            <a:r>
              <a:rPr lang="en-US" sz="2400" dirty="0">
                <a:solidFill>
                  <a:prstClr val="black"/>
                </a:solidFill>
                <a:latin typeface="Avenir Light"/>
                <a:cs typeface="Avenir Light"/>
              </a:rPr>
              <a:t>serves as a central authority to uniquely identify the clinical activities that occur within the care delivery process by maintaining a terminology set mapped to international standards such as ICD10, LOINC, SNOMED, and others – “What?”</a:t>
            </a:r>
          </a:p>
        </p:txBody>
      </p:sp>
    </p:spTree>
    <p:extLst>
      <p:ext uri="{BB962C8B-B14F-4D97-AF65-F5344CB8AC3E}">
        <p14:creationId xmlns:p14="http://schemas.microsoft.com/office/powerpoint/2010/main" val="16542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cs typeface="Avenir Light"/>
              </a:rPr>
              <a:t>Client </a:t>
            </a:r>
            <a:r>
              <a:rPr lang="en-US" dirty="0" smtClean="0">
                <a:solidFill>
                  <a:schemeClr val="accent2"/>
                </a:solidFill>
                <a:cs typeface="Avenir Light"/>
              </a:rPr>
              <a:t>Registry/NUPI</a:t>
            </a:r>
            <a:endParaRPr lang="en-US" dirty="0">
              <a:solidFill>
                <a:schemeClr val="accent2"/>
              </a:solidFill>
              <a:cs typeface="Avenir Ligh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1795732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145505" y="1828800"/>
            <a:ext cx="4572000" cy="4114800"/>
          </a:xfrm>
          <a:prstGeom prst="roundRect">
            <a:avLst/>
          </a:prstGeom>
          <a:gradFill>
            <a:gsLst>
              <a:gs pos="0">
                <a:srgbClr val="009FC8"/>
              </a:gs>
              <a:gs pos="50000">
                <a:schemeClr val="accent1">
                  <a:tint val="44500"/>
                  <a:satMod val="160000"/>
                  <a:lumMod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9F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Avenir Light"/>
                <a:cs typeface="Avenir Light"/>
              </a:rPr>
              <a:t>An enterprise master patient index (EMPI), or </a:t>
            </a:r>
            <a:r>
              <a:rPr lang="en-US" sz="2800" b="1" i="1" dirty="0">
                <a:solidFill>
                  <a:prstClr val="black"/>
                </a:solidFill>
                <a:latin typeface="Avenir Light"/>
                <a:cs typeface="Avenir Light"/>
              </a:rPr>
              <a:t>Client Registry </a:t>
            </a:r>
            <a:r>
              <a:rPr lang="en-US" sz="2800" dirty="0">
                <a:solidFill>
                  <a:prstClr val="black"/>
                </a:solidFill>
                <a:latin typeface="Avenir Light"/>
                <a:cs typeface="Avenir Light"/>
              </a:rPr>
              <a:t>manages the unique identity of citizens receiving health services with the country – “For whom”</a:t>
            </a:r>
          </a:p>
        </p:txBody>
      </p:sp>
    </p:spTree>
    <p:extLst>
      <p:ext uri="{BB962C8B-B14F-4D97-AF65-F5344CB8AC3E}">
        <p14:creationId xmlns:p14="http://schemas.microsoft.com/office/powerpoint/2010/main" val="23791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cs typeface="Avenir Light"/>
              </a:rPr>
              <a:t>Shared Health Record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41524"/>
            <a:ext cx="1362005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181600" y="1844675"/>
            <a:ext cx="4572000" cy="4114800"/>
          </a:xfrm>
          <a:prstGeom prst="roundRect">
            <a:avLst/>
          </a:prstGeom>
          <a:gradFill>
            <a:gsLst>
              <a:gs pos="0">
                <a:srgbClr val="009FC8"/>
              </a:gs>
              <a:gs pos="50000">
                <a:schemeClr val="accent1">
                  <a:tint val="44500"/>
                  <a:satMod val="160000"/>
                  <a:lumMod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9F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venir Light"/>
                <a:cs typeface="Avenir Light"/>
              </a:rPr>
              <a:t>A </a:t>
            </a:r>
            <a:r>
              <a:rPr lang="en-US" sz="2400" b="1" i="1" dirty="0">
                <a:solidFill>
                  <a:prstClr val="black"/>
                </a:solidFill>
                <a:latin typeface="Avenir Light"/>
                <a:cs typeface="Avenir Light"/>
              </a:rPr>
              <a:t>Shared Health Record</a:t>
            </a:r>
            <a:r>
              <a:rPr lang="en-US" sz="2400" dirty="0">
                <a:solidFill>
                  <a:prstClr val="black"/>
                </a:solidFill>
                <a:latin typeface="Avenir Light"/>
                <a:cs typeface="Avenir Light"/>
              </a:rPr>
              <a:t> is a repository containing the normalized version of content created within the community, after being validated against each of the previous registries.  It is a collection of person-centric records for patients with information in the exchange.</a:t>
            </a:r>
          </a:p>
        </p:txBody>
      </p:sp>
    </p:spTree>
    <p:extLst>
      <p:ext uri="{BB962C8B-B14F-4D97-AF65-F5344CB8AC3E}">
        <p14:creationId xmlns:p14="http://schemas.microsoft.com/office/powerpoint/2010/main" val="276721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523</Words>
  <Application>Microsoft Office PowerPoint</Application>
  <PresentationFormat>Widescreen</PresentationFormat>
  <Paragraphs>106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Agency FB</vt:lpstr>
      <vt:lpstr>Arial</vt:lpstr>
      <vt:lpstr>Avenir Light</vt:lpstr>
      <vt:lpstr>Calibri</vt:lpstr>
      <vt:lpstr>Calibri Light</vt:lpstr>
      <vt:lpstr>OpenSans</vt:lpstr>
      <vt:lpstr>Retrospect</vt:lpstr>
      <vt:lpstr>Health Information Exchange(HIE) Framework</vt:lpstr>
      <vt:lpstr>WHAT IS A FRAMEWORK</vt:lpstr>
      <vt:lpstr>Interoperability Currently</vt:lpstr>
      <vt:lpstr>                           HIS Landscape / 2  Current Interoperability Status</vt:lpstr>
      <vt:lpstr>OpenHIE Architecture</vt:lpstr>
      <vt:lpstr>OpenHIE Framework</vt:lpstr>
      <vt:lpstr>Terminology Service/ Metadata Dictionary</vt:lpstr>
      <vt:lpstr>Client Registry/NUPI</vt:lpstr>
      <vt:lpstr>Shared Health Record</vt:lpstr>
      <vt:lpstr>Health Management  Information System</vt:lpstr>
      <vt:lpstr>Facility Registry/KMHFL</vt:lpstr>
      <vt:lpstr>Health Worker Registry/IHRIS</vt:lpstr>
      <vt:lpstr>Health Interoperability Layer</vt:lpstr>
      <vt:lpstr>PowerPoint Presentation</vt:lpstr>
      <vt:lpstr>PowerPoint Presentation</vt:lpstr>
      <vt:lpstr>What We Can Expect</vt:lpstr>
      <vt:lpstr>What We Can Expect</vt:lpstr>
      <vt:lpstr>What We Can Expect</vt:lpstr>
      <vt:lpstr>Utopia Of Interoperability</vt:lpstr>
      <vt:lpstr>Utopia Of Interoperability</vt:lpstr>
      <vt:lpstr>Benefits Of Using A Framework</vt:lpstr>
      <vt:lpstr>Interoperability Above the facility</vt:lpstr>
      <vt:lpstr>IL- Pharmacy Order / Dispense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Spectre</dc:creator>
  <cp:lastModifiedBy>Hp Spectre</cp:lastModifiedBy>
  <cp:revision>22</cp:revision>
  <dcterms:created xsi:type="dcterms:W3CDTF">2018-03-02T08:16:31Z</dcterms:created>
  <dcterms:modified xsi:type="dcterms:W3CDTF">2018-03-27T10:31:21Z</dcterms:modified>
</cp:coreProperties>
</file>