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sldIdLst>
    <p:sldId id="257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30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0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4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941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838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5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87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8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22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0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47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79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522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7218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5543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601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10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818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41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9442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4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23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601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1459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564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393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365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761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794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6191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9778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7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6811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42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41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4620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7400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495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592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496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228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375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3657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458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737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049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657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189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052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48131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625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214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32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5176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3112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1083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13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0858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295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9863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0130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9210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1516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3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649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366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1413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309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2101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8716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04708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07237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0881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75891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00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0614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064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596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712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8556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29398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26044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8561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39089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01967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6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10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26981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3846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7370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8820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5622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03223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024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33330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85004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4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3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9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6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2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67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5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1D49-13BC-48E1-99BB-FB6982E3A8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2129-6F08-4A36-9D60-90573DBFC2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60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ss.azurewebsites.net/mohdsl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745" y="779252"/>
            <a:ext cx="9153144" cy="2387600"/>
          </a:xfrm>
          <a:solidFill>
            <a:schemeClr val="accent1">
              <a:lumMod val="75000"/>
            </a:schemeClr>
          </a:solidFill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latin typeface="Tw Cen MT" panose="020B0602020104020603" pitchFamily="34" charset="0"/>
              </a:rPr>
              <a:t>Kenya Health Enterprise Architecture (KHEA) and </a:t>
            </a:r>
            <a:br>
              <a:rPr lang="en-US" sz="5400" b="1" dirty="0">
                <a:latin typeface="Tw Cen MT" panose="020B0602020104020603" pitchFamily="34" charset="0"/>
              </a:rPr>
            </a:br>
            <a:r>
              <a:rPr lang="en-US" sz="5400" b="1" dirty="0">
                <a:latin typeface="Tw Cen MT" panose="020B0602020104020603" pitchFamily="34" charset="0"/>
              </a:rPr>
              <a:t>DATA SERVICES LAYER (DSL)</a:t>
            </a:r>
            <a:endParaRPr lang="en-US" sz="5400" b="1" dirty="0">
              <a:latin typeface="Tw Cen MT" panose="020B06020201040206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3585" y="3554082"/>
            <a:ext cx="78779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smtClean="0">
                <a:latin typeface="Tw Cen MT" panose="020B0602020104020603" pitchFamily="34" charset="0"/>
              </a:rPr>
              <a:t>Demo</a:t>
            </a:r>
          </a:p>
          <a:p>
            <a:pPr algn="ctr"/>
            <a:r>
              <a:rPr lang="en-GB" sz="3200" dirty="0" smtClean="0">
                <a:latin typeface="Tw Cen MT" panose="020B0602020104020603" pitchFamily="34" charset="0"/>
              </a:rPr>
              <a:t>Visit: </a:t>
            </a:r>
            <a:r>
              <a:rPr lang="en-GB" sz="3200" dirty="0" smtClean="0">
                <a:latin typeface="Tw Cen MT" panose="020B0602020104020603" pitchFamily="34" charset="0"/>
                <a:hlinkClick r:id="rId2"/>
              </a:rPr>
              <a:t>http://dss.azurewebsites.net/mohdsl.aspx</a:t>
            </a:r>
            <a:endParaRPr lang="en-GB" sz="3200" dirty="0" smtClean="0">
              <a:latin typeface="Tw Cen MT" panose="020B0602020104020603" pitchFamily="34" charset="0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480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304800"/>
            <a:ext cx="2571750" cy="47307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Background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43000"/>
            <a:ext cx="84582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w Cen MT" panose="020B0602020104020603" pitchFamily="34" charset="0"/>
              </a:rPr>
              <a:t>Weak HIS as identified by Kenya Health System Policy.</a:t>
            </a:r>
          </a:p>
          <a:p>
            <a:pPr lvl="1">
              <a:buFont typeface="Tw Cen MT" panose="020B0602020104020603" pitchFamily="34" charset="0"/>
              <a:buChar char="˚"/>
            </a:pPr>
            <a:r>
              <a:rPr lang="en-US" sz="2800" dirty="0">
                <a:latin typeface="Tw Cen MT" panose="020B0602020104020603" pitchFamily="34" charset="0"/>
              </a:rPr>
              <a:t>A challenge in decision making</a:t>
            </a:r>
          </a:p>
          <a:p>
            <a:pPr lvl="1">
              <a:buFont typeface="Tw Cen MT" panose="020B0602020104020603" pitchFamily="34" charset="0"/>
              <a:buChar char="˚"/>
            </a:pPr>
            <a:r>
              <a:rPr lang="en-US" sz="2800" dirty="0">
                <a:latin typeface="Tw Cen MT" panose="020B0602020104020603" pitchFamily="34" charset="0"/>
              </a:rPr>
              <a:t>HIS use multiple uncoordinated data collection systems.</a:t>
            </a:r>
          </a:p>
          <a:p>
            <a:pPr lvl="1">
              <a:buFont typeface="Tw Cen MT" panose="020B0602020104020603" pitchFamily="34" charset="0"/>
              <a:buChar char="˚"/>
            </a:pPr>
            <a:r>
              <a:rPr lang="en-US" sz="2800" dirty="0">
                <a:latin typeface="Tw Cen MT" panose="020B0602020104020603" pitchFamily="34" charset="0"/>
              </a:rPr>
              <a:t>The need to come up with a blueprint</a:t>
            </a:r>
          </a:p>
          <a:p>
            <a:r>
              <a:rPr lang="en-US" sz="3200" dirty="0">
                <a:latin typeface="Tw Cen MT" panose="020B0602020104020603" pitchFamily="34" charset="0"/>
              </a:rPr>
              <a:t>The blueprint:</a:t>
            </a:r>
          </a:p>
          <a:p>
            <a:pPr lvl="1">
              <a:buFont typeface="Tw Cen MT" panose="020B0602020104020603" pitchFamily="34" charset="0"/>
              <a:buChar char="˚"/>
            </a:pPr>
            <a:r>
              <a:rPr lang="en-US" sz="2800" dirty="0">
                <a:latin typeface="Tw Cen MT" panose="020B0602020104020603" pitchFamily="34" charset="0"/>
              </a:rPr>
              <a:t>Kenya Health Enterprise Architecture</a:t>
            </a:r>
            <a:endParaRPr lang="en-US" sz="2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6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228600"/>
            <a:ext cx="2647950" cy="701674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KHEA - Goals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425" y="1066800"/>
            <a:ext cx="78867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Tw Cen MT" panose="020B0602020104020603" pitchFamily="34" charset="0"/>
              </a:rPr>
              <a:t>Business Goals:</a:t>
            </a:r>
          </a:p>
          <a:p>
            <a:r>
              <a:rPr lang="en-US" sz="3200" dirty="0">
                <a:latin typeface="Tw Cen MT" panose="020B0602020104020603" pitchFamily="34" charset="0"/>
              </a:rPr>
              <a:t>Guide </a:t>
            </a:r>
            <a:r>
              <a:rPr lang="en-US" sz="3200" dirty="0">
                <a:latin typeface="Tw Cen MT" panose="020B0602020104020603" pitchFamily="34" charset="0"/>
              </a:rPr>
              <a:t>health sector decision making</a:t>
            </a:r>
            <a:r>
              <a:rPr lang="en-US" sz="3200" dirty="0">
                <a:latin typeface="Tw Cen MT" panose="020B0602020104020603" pitchFamily="34" charset="0"/>
              </a:rPr>
              <a:t>,</a:t>
            </a:r>
          </a:p>
          <a:p>
            <a:pPr lvl="1"/>
            <a:r>
              <a:rPr lang="en-US" sz="2800" dirty="0">
                <a:latin typeface="Tw Cen MT" panose="020B0602020104020603" pitchFamily="34" charset="0"/>
              </a:rPr>
              <a:t>Showing </a:t>
            </a:r>
            <a:r>
              <a:rPr lang="en-US" sz="2800" dirty="0">
                <a:latin typeface="Tw Cen MT" panose="020B0602020104020603" pitchFamily="34" charset="0"/>
              </a:rPr>
              <a:t>the implications of progress (or lack of it) being made by the sector; </a:t>
            </a:r>
          </a:p>
          <a:p>
            <a:r>
              <a:rPr lang="en-US" sz="3200" dirty="0">
                <a:latin typeface="Tw Cen MT" panose="020B0602020104020603" pitchFamily="34" charset="0"/>
              </a:rPr>
              <a:t> Guide </a:t>
            </a:r>
            <a:r>
              <a:rPr lang="en-US" sz="3200" dirty="0">
                <a:latin typeface="Tw Cen MT" panose="020B0602020104020603" pitchFamily="34" charset="0"/>
              </a:rPr>
              <a:t>implementation of services </a:t>
            </a:r>
            <a:endParaRPr lang="en-US" sz="3200" dirty="0">
              <a:latin typeface="Tw Cen MT" panose="020B0602020104020603" pitchFamily="34" charset="0"/>
            </a:endParaRPr>
          </a:p>
          <a:p>
            <a:pPr lvl="1"/>
            <a:r>
              <a:rPr lang="en-US" sz="2800" dirty="0">
                <a:latin typeface="Tw Cen MT" panose="020B0602020104020603" pitchFamily="34" charset="0"/>
              </a:rPr>
              <a:t>By </a:t>
            </a:r>
            <a:r>
              <a:rPr lang="en-US" sz="2800" dirty="0">
                <a:latin typeface="Tw Cen MT" panose="020B0602020104020603" pitchFamily="34" charset="0"/>
              </a:rPr>
              <a:t>providing information on the outputs of actions being carried out</a:t>
            </a:r>
            <a:r>
              <a:rPr lang="en-US" sz="2800" dirty="0">
                <a:latin typeface="Tw Cen MT" panose="020B0602020104020603" pitchFamily="34" charset="0"/>
              </a:rPr>
              <a:t>;</a:t>
            </a:r>
          </a:p>
          <a:p>
            <a:r>
              <a:rPr lang="en-US" sz="2800" dirty="0">
                <a:latin typeface="Tw Cen MT" panose="020B0602020104020603" pitchFamily="34" charset="0"/>
              </a:rPr>
              <a:t>Guide the information dissemination and use by health sector stakeholders and with public; </a:t>
            </a:r>
          </a:p>
          <a:p>
            <a:r>
              <a:rPr lang="en-US" sz="2800" dirty="0">
                <a:latin typeface="Tw Cen MT" panose="020B0602020104020603" pitchFamily="34" charset="0"/>
              </a:rPr>
              <a:t>Provide a collaborative approach to monitoring progress by different planning elements </a:t>
            </a:r>
            <a:r>
              <a:rPr lang="en-US" sz="1800" dirty="0">
                <a:latin typeface="Tw Cen MT" panose="020B0602020104020603" pitchFamily="34" charset="0"/>
              </a:rPr>
              <a:t> </a:t>
            </a:r>
            <a:endParaRPr lang="en-US" sz="1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441326"/>
            <a:ext cx="2895600" cy="54927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KHEA - Goals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143000"/>
            <a:ext cx="7702296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w Cen MT" panose="020B0602020104020603" pitchFamily="34" charset="0"/>
              </a:rPr>
              <a:t>Architecture Goals:</a:t>
            </a:r>
          </a:p>
          <a:p>
            <a:pPr lvl="1"/>
            <a:r>
              <a:rPr lang="en-US" sz="3200" dirty="0">
                <a:latin typeface="Tw Cen MT" panose="020B0602020104020603" pitchFamily="34" charset="0"/>
              </a:rPr>
              <a:t>Provides a common language for agencies involved in the delivery of cross-agency services </a:t>
            </a:r>
          </a:p>
          <a:p>
            <a:pPr lvl="1"/>
            <a:r>
              <a:rPr lang="en-US" sz="3200" dirty="0">
                <a:latin typeface="Tw Cen MT" panose="020B0602020104020603" pitchFamily="34" charset="0"/>
              </a:rPr>
              <a:t>Enhances collaboration by identifying duplicate, re-usable and sharable services </a:t>
            </a:r>
          </a:p>
          <a:p>
            <a:pPr lvl="1"/>
            <a:r>
              <a:rPr lang="en-US" sz="3200" dirty="0">
                <a:latin typeface="Tw Cen MT" panose="020B0602020104020603" pitchFamily="34" charset="0"/>
              </a:rPr>
              <a:t>Assists in describing and analyzing IT investments</a:t>
            </a:r>
          </a:p>
          <a:p>
            <a:pPr lvl="1"/>
            <a:r>
              <a:rPr lang="en-US" sz="3200" dirty="0">
                <a:latin typeface="Tw Cen MT" panose="020B0602020104020603" pitchFamily="34" charset="0"/>
              </a:rPr>
              <a:t>Assists in making government citizen-centric, results-oriented and market-based </a:t>
            </a:r>
          </a:p>
        </p:txBody>
      </p:sp>
    </p:spTree>
    <p:extLst>
      <p:ext uri="{BB962C8B-B14F-4D97-AF65-F5344CB8AC3E}">
        <p14:creationId xmlns:p14="http://schemas.microsoft.com/office/powerpoint/2010/main" val="22278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152400"/>
            <a:ext cx="5181600" cy="56685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Strategy Reference Model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795453"/>
            <a:ext cx="6781800" cy="524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2031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109317"/>
            <a:ext cx="4933950" cy="728884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Business Reference Model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5726" y="838200"/>
            <a:ext cx="816054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5851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64542"/>
            <a:ext cx="3181350" cy="70167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What is DSL?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990600"/>
            <a:ext cx="81915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w Cen MT" panose="020B0602020104020603" pitchFamily="34" charset="0"/>
              </a:rPr>
              <a:t>Data Services Layer:</a:t>
            </a:r>
          </a:p>
          <a:p>
            <a:pPr lvl="1"/>
            <a:r>
              <a:rPr lang="en-US" sz="2800" dirty="0">
                <a:latin typeface="Tw Cen MT" panose="020B0602020104020603" pitchFamily="34" charset="0"/>
              </a:rPr>
              <a:t>An integration and aggregation of health and related data sources that could potentially impact on health.</a:t>
            </a:r>
          </a:p>
          <a:p>
            <a:pPr lvl="1"/>
            <a:r>
              <a:rPr lang="en-US" sz="2800" dirty="0">
                <a:latin typeface="Tw Cen MT" panose="020B0602020104020603" pitchFamily="34" charset="0"/>
              </a:rPr>
              <a:t>Platform for collaboration and sharing of health information</a:t>
            </a:r>
          </a:p>
          <a:p>
            <a:pPr lvl="1"/>
            <a:r>
              <a:rPr lang="en-US" sz="2800" dirty="0">
                <a:latin typeface="Tw Cen MT" panose="020B0602020104020603" pitchFamily="34" charset="0"/>
              </a:rPr>
              <a:t>Analyze, predict, anticipate diverging and converging health factors</a:t>
            </a:r>
          </a:p>
          <a:p>
            <a:pPr lvl="1"/>
            <a:r>
              <a:rPr lang="en-US" sz="2800" dirty="0">
                <a:latin typeface="Tw Cen MT" panose="020B0602020104020603" pitchFamily="34" charset="0"/>
              </a:rPr>
              <a:t>Support M&amp;E functions for decision making</a:t>
            </a:r>
          </a:p>
          <a:p>
            <a:pPr lvl="1"/>
            <a:r>
              <a:rPr lang="en-US" sz="2800" dirty="0">
                <a:latin typeface="Tw Cen MT" panose="020B0602020104020603" pitchFamily="34" charset="0"/>
              </a:rPr>
              <a:t>Discovery of complex </a:t>
            </a:r>
            <a:r>
              <a:rPr lang="en-US" sz="2800" dirty="0" err="1">
                <a:latin typeface="Tw Cen MT" panose="020B0602020104020603" pitchFamily="34" charset="0"/>
              </a:rPr>
              <a:t>interlinkages</a:t>
            </a:r>
            <a:r>
              <a:rPr lang="en-US" sz="2800" dirty="0">
                <a:latin typeface="Tw Cen MT" panose="020B0602020104020603" pitchFamily="34" charset="0"/>
              </a:rPr>
              <a:t> in health determinants</a:t>
            </a:r>
          </a:p>
        </p:txBody>
      </p:sp>
    </p:spTree>
    <p:extLst>
      <p:ext uri="{BB962C8B-B14F-4D97-AF65-F5344CB8AC3E}">
        <p14:creationId xmlns:p14="http://schemas.microsoft.com/office/powerpoint/2010/main" val="19989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228600"/>
            <a:ext cx="4114800" cy="42062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DSL Implementation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64347" y="749808"/>
            <a:ext cx="7787106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52400"/>
            <a:ext cx="2895600" cy="533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w Cen MT" panose="020B0602020104020603" pitchFamily="34" charset="0"/>
              </a:rPr>
              <a:t>Value of DSL</a:t>
            </a:r>
            <a:endParaRPr lang="en-US" sz="3600" b="1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8850" y="990600"/>
            <a:ext cx="7886700" cy="4648200"/>
          </a:xfrm>
        </p:spPr>
        <p:txBody>
          <a:bodyPr>
            <a:normAutofit/>
          </a:bodyPr>
          <a:lstStyle/>
          <a:p>
            <a:pPr lvl="0"/>
            <a:r>
              <a:rPr lang="en-ZW" sz="2800" dirty="0">
                <a:latin typeface="Tw Cen MT" panose="020B0602020104020603" pitchFamily="34" charset="0"/>
              </a:rPr>
              <a:t>Using the DSL for analytics </a:t>
            </a:r>
          </a:p>
          <a:p>
            <a:pPr lvl="1"/>
            <a:r>
              <a:rPr lang="en-ZW" sz="2400" dirty="0">
                <a:latin typeface="Tw Cen MT" panose="020B0602020104020603" pitchFamily="34" charset="0"/>
              </a:rPr>
              <a:t>Gain better insights can help demonstrate value and achieve better outcomes. E.g. KEMSA to accurately predict the demand of drugs by each county or region or facility</a:t>
            </a:r>
          </a:p>
          <a:p>
            <a:pPr lvl="1"/>
            <a:r>
              <a:rPr lang="en-ZW" sz="2400" dirty="0">
                <a:latin typeface="Tw Cen MT" panose="020B0602020104020603" pitchFamily="34" charset="0"/>
              </a:rPr>
              <a:t>Capability to “see the future” – Predictive analytics</a:t>
            </a:r>
            <a:endParaRPr lang="en-US" sz="2400" b="1" dirty="0">
              <a:solidFill>
                <a:prstClr val="black"/>
              </a:solidFill>
              <a:latin typeface="Tw Cen MT" panose="020B0602020104020603" pitchFamily="34" charset="0"/>
              <a:cs typeface="Arial" charset="0"/>
            </a:endParaRPr>
          </a:p>
          <a:p>
            <a:r>
              <a:rPr lang="en-ZW" sz="2800" dirty="0">
                <a:latin typeface="Tw Cen MT" panose="020B0602020104020603" pitchFamily="34" charset="0"/>
              </a:rPr>
              <a:t>With more data sources in DSL</a:t>
            </a:r>
          </a:p>
          <a:p>
            <a:pPr lvl="1"/>
            <a:r>
              <a:rPr lang="en-ZW" sz="2400" dirty="0" err="1">
                <a:latin typeface="Tw Cen MT" panose="020B0602020104020603" pitchFamily="34" charset="0"/>
              </a:rPr>
              <a:t>MoH</a:t>
            </a:r>
            <a:r>
              <a:rPr lang="en-ZW" sz="2400" dirty="0">
                <a:latin typeface="Tw Cen MT" panose="020B0602020104020603" pitchFamily="34" charset="0"/>
              </a:rPr>
              <a:t> will be able to conduct clinical trials and experiments from data</a:t>
            </a:r>
          </a:p>
          <a:p>
            <a:r>
              <a:rPr lang="en-US" sz="2800" dirty="0">
                <a:latin typeface="Tw Cen MT" panose="020B0602020104020603" pitchFamily="34" charset="0"/>
              </a:rPr>
              <a:t>Predictive Analytics</a:t>
            </a:r>
          </a:p>
          <a:p>
            <a:pPr lvl="1"/>
            <a:r>
              <a:rPr lang="en-ZW" sz="2400" dirty="0">
                <a:latin typeface="Tw Cen MT" panose="020B0602020104020603" pitchFamily="34" charset="0"/>
              </a:rPr>
              <a:t>Create more personalised healthcare, </a:t>
            </a:r>
          </a:p>
          <a:p>
            <a:pPr lvl="1"/>
            <a:r>
              <a:rPr lang="en-ZW" sz="2400" dirty="0">
                <a:latin typeface="Tw Cen MT" panose="020B0602020104020603" pitchFamily="34" charset="0"/>
              </a:rPr>
              <a:t>Predict patient </a:t>
            </a:r>
            <a:r>
              <a:rPr lang="en-ZW" sz="2400" dirty="0">
                <a:latin typeface="Tw Cen MT" panose="020B0602020104020603" pitchFamily="34" charset="0"/>
              </a:rPr>
              <a:t>behaviour</a:t>
            </a:r>
            <a:endParaRPr lang="en-US" sz="2700" b="1" dirty="0">
              <a:solidFill>
                <a:prstClr val="black"/>
              </a:solidFill>
              <a:latin typeface="Tw Cen MT" panose="020B0602020104020603" pitchFamily="34" charset="0"/>
              <a:cs typeface="Arial" charset="0"/>
            </a:endParaRPr>
          </a:p>
          <a:p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HealthIT Slides_MoH Template_06July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308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</vt:lpstr>
      <vt:lpstr>Calibri</vt:lpstr>
      <vt:lpstr>Calibri Light</vt:lpstr>
      <vt:lpstr>Tw Cen MT</vt:lpstr>
      <vt:lpstr>HealthIT Slides_MoH Template_06July2017</vt:lpstr>
      <vt:lpstr>1_HealthIT Slides_MoH Template_06July2017</vt:lpstr>
      <vt:lpstr>2_HealthIT Slides_MoH Template_06July2017</vt:lpstr>
      <vt:lpstr>3_HealthIT Slides_MoH Template_06July2017</vt:lpstr>
      <vt:lpstr>4_HealthIT Slides_MoH Template_06July2017</vt:lpstr>
      <vt:lpstr>5_HealthIT Slides_MoH Template_06July2017</vt:lpstr>
      <vt:lpstr>6_HealthIT Slides_MoH Template_06July2017</vt:lpstr>
      <vt:lpstr>7_HealthIT Slides_MoH Template_06July2017</vt:lpstr>
      <vt:lpstr>8_HealthIT Slides_MoH Template_06July2017</vt:lpstr>
      <vt:lpstr>Kenya Health Enterprise Architecture (KHEA) and  DATA SERVICES LAYER (DSL)</vt:lpstr>
      <vt:lpstr>Background</vt:lpstr>
      <vt:lpstr>KHEA - Goals</vt:lpstr>
      <vt:lpstr>KHEA - Goals</vt:lpstr>
      <vt:lpstr>Strategy Reference Model</vt:lpstr>
      <vt:lpstr>Business Reference Model</vt:lpstr>
      <vt:lpstr>What is DSL?</vt:lpstr>
      <vt:lpstr>DSL Implementation</vt:lpstr>
      <vt:lpstr>Value of DSL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Kenya Health Enterprise Architecture (KHEA) and  DATA SERVICES LAYER (DSL)</dc:title>
  <dc:creator>Fintan</dc:creator>
  <cp:lastModifiedBy>Fintan</cp:lastModifiedBy>
  <cp:revision>3</cp:revision>
  <dcterms:created xsi:type="dcterms:W3CDTF">2018-03-24T13:16:48Z</dcterms:created>
  <dcterms:modified xsi:type="dcterms:W3CDTF">2018-03-24T13:42:33Z</dcterms:modified>
</cp:coreProperties>
</file>